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11"/>
  </p:notesMasterIdLst>
  <p:sldIdLst>
    <p:sldId id="283" r:id="rId2"/>
    <p:sldId id="282" r:id="rId3"/>
    <p:sldId id="284" r:id="rId4"/>
    <p:sldId id="287" r:id="rId5"/>
    <p:sldId id="288" r:id="rId6"/>
    <p:sldId id="293" r:id="rId7"/>
    <p:sldId id="290" r:id="rId8"/>
    <p:sldId id="292" r:id="rId9"/>
    <p:sldId id="294" r:id="rId1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82"/>
    <a:srgbClr val="DBF0F3"/>
    <a:srgbClr val="FF6600"/>
    <a:srgbClr val="EDF3E8"/>
    <a:srgbClr val="DBEFD4"/>
    <a:srgbClr val="A8B5B9"/>
    <a:srgbClr val="B7E0A8"/>
    <a:srgbClr val="580000"/>
    <a:srgbClr val="540000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34" autoAdjust="0"/>
    <p:restoredTop sz="95949" autoAdjust="0"/>
  </p:normalViewPr>
  <p:slideViewPr>
    <p:cSldViewPr snapToGrid="0">
      <p:cViewPr varScale="1">
        <p:scale>
          <a:sx n="83" d="100"/>
          <a:sy n="83" d="100"/>
        </p:scale>
        <p:origin x="89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547" cy="497921"/>
          </a:xfrm>
          <a:prstGeom prst="rect">
            <a:avLst/>
          </a:prstGeom>
        </p:spPr>
        <p:txBody>
          <a:bodyPr vert="horz" lIns="91858" tIns="45929" rIns="91858" bIns="4592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853" y="0"/>
            <a:ext cx="2972547" cy="497921"/>
          </a:xfrm>
          <a:prstGeom prst="rect">
            <a:avLst/>
          </a:prstGeom>
        </p:spPr>
        <p:txBody>
          <a:bodyPr vert="horz" lIns="91858" tIns="45929" rIns="91858" bIns="45929" rtlCol="0"/>
          <a:lstStyle>
            <a:lvl1pPr algn="r">
              <a:defRPr sz="1200"/>
            </a:lvl1pPr>
          </a:lstStyle>
          <a:p>
            <a:fld id="{E4239735-01C5-48A3-8332-31B25BECCF9F}" type="datetimeFigureOut">
              <a:rPr lang="ru-RU" smtClean="0"/>
              <a:pPr/>
              <a:t>09.07.2021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8" tIns="45929" rIns="91858" bIns="4592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482" y="4786720"/>
            <a:ext cx="5487041" cy="3916550"/>
          </a:xfrm>
          <a:prstGeom prst="rect">
            <a:avLst/>
          </a:prstGeom>
        </p:spPr>
        <p:txBody>
          <a:bodyPr vert="horz" lIns="91858" tIns="45929" rIns="91858" bIns="4592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9355"/>
            <a:ext cx="2972547" cy="497921"/>
          </a:xfrm>
          <a:prstGeom prst="rect">
            <a:avLst/>
          </a:prstGeom>
        </p:spPr>
        <p:txBody>
          <a:bodyPr vert="horz" lIns="91858" tIns="45929" rIns="91858" bIns="4592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853" y="9449355"/>
            <a:ext cx="2972547" cy="497921"/>
          </a:xfrm>
          <a:prstGeom prst="rect">
            <a:avLst/>
          </a:prstGeom>
        </p:spPr>
        <p:txBody>
          <a:bodyPr vert="horz" lIns="91858" tIns="45929" rIns="91858" bIns="45929" rtlCol="0" anchor="b"/>
          <a:lstStyle>
            <a:lvl1pPr algn="r">
              <a:defRPr sz="1200"/>
            </a:lvl1pPr>
          </a:lstStyle>
          <a:p>
            <a:fld id="{CA12E8AD-9B03-441F-AB34-64D1EDBC05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425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AEB2-AB78-4C18-B005-1F4873772B0F}" type="datetime1">
              <a:rPr lang="ru-RU" smtClean="0"/>
              <a:t>09.07.2021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93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5D025-3FCC-4A79-A537-28C64A1D52E7}" type="datetime1">
              <a:rPr lang="ru-RU" smtClean="0"/>
              <a:t>09.07.2021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18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99BBA-1B67-4ABD-8B95-75D305FCB0DD}" type="datetime1">
              <a:rPr lang="ru-RU" smtClean="0"/>
              <a:t>09.07.2021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5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6FA7-CB56-47A6-85C2-0CDA9169F0EA}" type="datetime1">
              <a:rPr lang="ru-RU" smtClean="0"/>
              <a:t>09.07.2021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69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9CFF-ED30-4589-B6E9-06652C994BF5}" type="datetime1">
              <a:rPr lang="ru-RU" smtClean="0"/>
              <a:t>09.07.2021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1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FA95-A904-4DCB-9790-448307D1F822}" type="datetime1">
              <a:rPr lang="ru-RU" smtClean="0"/>
              <a:t>09.07.2021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618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238B-E9D0-4C1D-86C8-0CF6D7186497}" type="datetime1">
              <a:rPr lang="ru-RU" smtClean="0"/>
              <a:t>09.07.2021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39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CAB0-500B-492D-B0D3-8CEA3015779A}" type="datetime1">
              <a:rPr lang="ru-RU" smtClean="0"/>
              <a:t>09.07.2021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52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EAD8C-5068-4740-B931-FA82B986AC23}" type="datetime1">
              <a:rPr lang="ru-RU" smtClean="0"/>
              <a:t>09.07.2021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8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F490E-5442-4A7C-890E-7037A19B973A}" type="datetime1">
              <a:rPr lang="ru-RU" smtClean="0"/>
              <a:t>09.07.2021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16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05F7C-EDB2-4C13-A33E-C685CBFC6175}" type="datetime1">
              <a:rPr lang="ru-RU" smtClean="0"/>
              <a:t>09.07.2021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74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A1C8C-A329-4CF7-A531-57723878BACB}" type="datetime1">
              <a:rPr lang="ru-RU" smtClean="0"/>
              <a:t>09.07.2021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DABA7-4DA9-4D78-A64E-297728CA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434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8"/>
          <p:cNvSpPr txBox="1">
            <a:spLocks/>
          </p:cNvSpPr>
          <p:nvPr/>
        </p:nvSpPr>
        <p:spPr>
          <a:xfrm>
            <a:off x="1520339" y="590260"/>
            <a:ext cx="9101479" cy="961932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0" tIns="36000" rIns="0" bIns="36000" rtlCol="0" anchor="ctr"/>
          <a:lstStyle>
            <a:defPPr>
              <a:defRPr lang="ru-RU"/>
            </a:defPPr>
            <a:lvl1pPr algn="just">
              <a:lnSpc>
                <a:spcPct val="80000"/>
              </a:lnSpc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 algn="ctr"/>
            <a:r>
              <a:rPr lang="ru-RU" sz="2500" kern="0" dirty="0">
                <a:solidFill>
                  <a:srgbClr val="4F81BD">
                    <a:lumMod val="75000"/>
                  </a:srgbClr>
                </a:solidFill>
              </a:rPr>
              <a:t>СУБЪЕКТЫ МСП, ДЕЯТЕЛЬНОСТЬ КОТОРЫХ ПРИОСТАНОВЛЕНА (ОГРАНИЧЕНА) В СВЯЗИ С РАСПРОСТРАНЕНИЕМ НОВОЙ КОРОНАВИРУСНОЙ ИНФЕКЦИИ (COVID-19)</a:t>
            </a:r>
          </a:p>
          <a:p>
            <a:pPr lvl="0" algn="ctr"/>
            <a:endParaRPr lang="ru-RU" sz="2800" kern="0" dirty="0">
              <a:solidFill>
                <a:srgbClr val="4F81BD">
                  <a:lumMod val="75000"/>
                </a:srgbClr>
              </a:solidFill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7648756" y="1586404"/>
            <a:ext cx="3274168" cy="473261"/>
            <a:chOff x="95951" y="5211293"/>
            <a:chExt cx="5094801" cy="379838"/>
          </a:xfrm>
        </p:grpSpPr>
        <p:sp>
          <p:nvSpPr>
            <p:cNvPr id="22" name="Прямоугольник 17"/>
            <p:cNvSpPr/>
            <p:nvPr/>
          </p:nvSpPr>
          <p:spPr>
            <a:xfrm>
              <a:off x="95951" y="5211293"/>
              <a:ext cx="5094801" cy="277696"/>
            </a:xfrm>
            <a:custGeom>
              <a:avLst/>
              <a:gdLst>
                <a:gd name="connsiteX0" fmla="*/ 0 w 2919727"/>
                <a:gd name="connsiteY0" fmla="*/ 0 h 360040"/>
                <a:gd name="connsiteX1" fmla="*/ 2919727 w 2919727"/>
                <a:gd name="connsiteY1" fmla="*/ 0 h 360040"/>
                <a:gd name="connsiteX2" fmla="*/ 2919727 w 2919727"/>
                <a:gd name="connsiteY2" fmla="*/ 360040 h 360040"/>
                <a:gd name="connsiteX3" fmla="*/ 0 w 2919727"/>
                <a:gd name="connsiteY3" fmla="*/ 360040 h 360040"/>
                <a:gd name="connsiteX4" fmla="*/ 0 w 2919727"/>
                <a:gd name="connsiteY4" fmla="*/ 0 h 360040"/>
                <a:gd name="connsiteX0" fmla="*/ 0 w 3018787"/>
                <a:gd name="connsiteY0" fmla="*/ 0 h 360040"/>
                <a:gd name="connsiteX1" fmla="*/ 2919727 w 3018787"/>
                <a:gd name="connsiteY1" fmla="*/ 0 h 360040"/>
                <a:gd name="connsiteX2" fmla="*/ 3018787 w 3018787"/>
                <a:gd name="connsiteY2" fmla="*/ 360040 h 360040"/>
                <a:gd name="connsiteX3" fmla="*/ 0 w 3018787"/>
                <a:gd name="connsiteY3" fmla="*/ 360040 h 360040"/>
                <a:gd name="connsiteX4" fmla="*/ 0 w 3018787"/>
                <a:gd name="connsiteY4" fmla="*/ 0 h 360040"/>
                <a:gd name="connsiteX0" fmla="*/ 0 w 3059952"/>
                <a:gd name="connsiteY0" fmla="*/ 0 h 360040"/>
                <a:gd name="connsiteX1" fmla="*/ 2919727 w 3059952"/>
                <a:gd name="connsiteY1" fmla="*/ 0 h 360040"/>
                <a:gd name="connsiteX2" fmla="*/ 3059952 w 3059952"/>
                <a:gd name="connsiteY2" fmla="*/ 360040 h 360040"/>
                <a:gd name="connsiteX3" fmla="*/ 0 w 3059952"/>
                <a:gd name="connsiteY3" fmla="*/ 360040 h 360040"/>
                <a:gd name="connsiteX4" fmla="*/ 0 w 3059952"/>
                <a:gd name="connsiteY4" fmla="*/ 0 h 36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59952" h="360040">
                  <a:moveTo>
                    <a:pt x="0" y="0"/>
                  </a:moveTo>
                  <a:lnTo>
                    <a:pt x="2919727" y="0"/>
                  </a:lnTo>
                  <a:lnTo>
                    <a:pt x="3059952" y="360040"/>
                  </a:lnTo>
                  <a:lnTo>
                    <a:pt x="0" y="3600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3BC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88189" y="5235010"/>
              <a:ext cx="4635360" cy="356121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>
              <a:defPPr>
                <a:defRPr lang="ru-RU"/>
              </a:defPPr>
              <a:lvl1pPr marL="12700" algn="ctr">
                <a:spcBef>
                  <a:spcPts val="100"/>
                </a:spcBef>
                <a:defRPr sz="2000" b="1"/>
              </a:lvl1pPr>
            </a:lstStyle>
            <a:p>
              <a:pPr marL="127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Деятельность ПРИОСТАНОВЛЕНА:</a:t>
              </a: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262074" y="1991910"/>
            <a:ext cx="655436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ресторанов, кафе, столовых, буфетов, баров, закусочных и иных предприятий общественного питания (код ОКВЭД 2: 56);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общественного питания в </a:t>
            </a:r>
            <a:r>
              <a:rPr lang="ru-RU" sz="1400" dirty="0" err="1">
                <a:solidFill>
                  <a:srgbClr val="002060"/>
                </a:solidFill>
              </a:rPr>
              <a:t>фудкортах</a:t>
            </a:r>
            <a:r>
              <a:rPr lang="ru-RU" sz="1400" dirty="0">
                <a:solidFill>
                  <a:srgbClr val="002060"/>
                </a:solidFill>
              </a:rPr>
              <a:t> (код ОКВЭД 2: 56)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</a:rPr>
              <a:t>       </a:t>
            </a:r>
            <a:r>
              <a:rPr lang="ru-RU" sz="1400" dirty="0">
                <a:solidFill>
                  <a:srgbClr val="FF0000"/>
                </a:solidFill>
              </a:rPr>
              <a:t>Вступает в силу с 19.07.2021;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санаторно-курортных организаций (санаториев), санаторно-оздоровительных детских лагерей круглогодичного действия (код ОКВЭД 2: 86.90.4);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по предоставлению мест для временного проживания (код ОКВЭД 2: 55) на территории </a:t>
            </a:r>
            <a:r>
              <a:rPr lang="ru-RU" sz="1400" dirty="0" err="1">
                <a:solidFill>
                  <a:srgbClr val="002060"/>
                </a:solidFill>
              </a:rPr>
              <a:t>Ольхонского</a:t>
            </a:r>
            <a:r>
              <a:rPr lang="ru-RU" sz="1400" dirty="0">
                <a:solidFill>
                  <a:srgbClr val="002060"/>
                </a:solidFill>
              </a:rPr>
              <a:t> районного муниципального образования, Иркутского районного муниципального образования, муниципального образования </a:t>
            </a:r>
            <a:r>
              <a:rPr lang="ru-RU" sz="1400" dirty="0" err="1">
                <a:solidFill>
                  <a:srgbClr val="002060"/>
                </a:solidFill>
              </a:rPr>
              <a:t>Слюдянский</a:t>
            </a:r>
            <a:r>
              <a:rPr lang="ru-RU" sz="1400" dirty="0">
                <a:solidFill>
                  <a:srgbClr val="002060"/>
                </a:solidFill>
              </a:rPr>
              <a:t> район;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Деятельность в области розничной торговли непродовольственными товарами (коды ОКВЭД 2: 47.19.1, 47.19.2, 47.4, 47.5, 47.6, 47.7); 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музеев (код ОКВЭД 2: 91.02), услуги ботанических садов, зоопарков (код ОКВЭД 2: 91.04.1); 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фитнес-центров (фитнес-залов) и других объектов физической культуры и спорта, в том числе секций (кружков) (код ОКВЭД 2: 93);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плавательных бассейнов (код ОКВЭД 2: 93.11);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кинотеатров (кинозалов) (код ОКВЭД 2: 59.14).</a:t>
            </a:r>
          </a:p>
          <a:p>
            <a:pPr algn="just"/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6846054" y="2089215"/>
            <a:ext cx="497464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ночных клубов (дискотек) (код ОКВЭД 2: 90.04)</a:t>
            </a:r>
            <a:endParaRPr lang="en-US" sz="1400" dirty="0">
              <a:solidFill>
                <a:srgbClr val="002060"/>
              </a:solidFill>
            </a:endParaRPr>
          </a:p>
          <a:p>
            <a:pPr algn="just"/>
            <a:r>
              <a:rPr lang="en-US" sz="1400" dirty="0">
                <a:solidFill>
                  <a:srgbClr val="002060"/>
                </a:solidFill>
              </a:rPr>
              <a:t>      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FF0000"/>
                </a:solidFill>
              </a:rPr>
              <a:t>До особого распоряжения;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в области искусства и организации развлечений, отдыха и развлечений, иных аналогичных услуг, услуг детских игровых комнат и детских развлекательных центров (код ОКВЭД 2: 90, 90.01, 90.04, 93)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</a:rPr>
              <a:t>       </a:t>
            </a:r>
            <a:r>
              <a:rPr lang="ru-RU" sz="1400" dirty="0">
                <a:solidFill>
                  <a:srgbClr val="FF0000"/>
                </a:solidFill>
              </a:rPr>
              <a:t>На период по 18.07.2021.</a:t>
            </a:r>
            <a:endParaRPr lang="ru-RU" sz="1400" b="1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СПА-салонов, соляриев, саун (коды ОКВЭД:  96.02, 96.04)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</a:rPr>
              <a:t>       </a:t>
            </a:r>
            <a:r>
              <a:rPr lang="ru-RU" sz="1400" dirty="0">
                <a:solidFill>
                  <a:srgbClr val="FF0000"/>
                </a:solidFill>
              </a:rPr>
              <a:t>На период по 18.07.2021.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2060"/>
                </a:solidFill>
              </a:rPr>
              <a:t>Услуги общественного питания в </a:t>
            </a:r>
            <a:r>
              <a:rPr lang="ru-RU" sz="1400" b="1" dirty="0" err="1">
                <a:solidFill>
                  <a:srgbClr val="002060"/>
                </a:solidFill>
              </a:rPr>
              <a:t>фудкортах</a:t>
            </a:r>
            <a:r>
              <a:rPr lang="ru-RU" sz="1400" b="1" dirty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</a:rPr>
              <a:t>(код ОКВЭД</a:t>
            </a:r>
            <a:r>
              <a:rPr lang="en-US" sz="1400" dirty="0">
                <a:solidFill>
                  <a:srgbClr val="002060"/>
                </a:solidFill>
              </a:rPr>
              <a:t> 2</a:t>
            </a:r>
            <a:r>
              <a:rPr lang="ru-RU" sz="1400" dirty="0">
                <a:solidFill>
                  <a:srgbClr val="002060"/>
                </a:solidFill>
              </a:rPr>
              <a:t>: 56);</a:t>
            </a:r>
          </a:p>
          <a:p>
            <a:pPr algn="just"/>
            <a:r>
              <a:rPr lang="ru-RU" sz="1400" dirty="0">
                <a:solidFill>
                  <a:srgbClr val="002060"/>
                </a:solidFill>
              </a:rPr>
              <a:t>       </a:t>
            </a:r>
            <a:r>
              <a:rPr lang="ru-RU" sz="1400" dirty="0">
                <a:solidFill>
                  <a:srgbClr val="FF0000"/>
                </a:solidFill>
              </a:rPr>
              <a:t>На период по 18.07.2021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</a:p>
          <a:p>
            <a:pPr algn="just"/>
            <a:endParaRPr lang="ru-RU" sz="1400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400" dirty="0">
              <a:solidFill>
                <a:srgbClr val="002060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450111" y="1557095"/>
            <a:ext cx="2837101" cy="345997"/>
            <a:chOff x="95951" y="5211293"/>
            <a:chExt cx="5094801" cy="277696"/>
          </a:xfrm>
        </p:grpSpPr>
        <p:sp>
          <p:nvSpPr>
            <p:cNvPr id="30" name="Прямоугольник 17"/>
            <p:cNvSpPr/>
            <p:nvPr/>
          </p:nvSpPr>
          <p:spPr>
            <a:xfrm>
              <a:off x="95951" y="5211293"/>
              <a:ext cx="5094801" cy="277696"/>
            </a:xfrm>
            <a:custGeom>
              <a:avLst/>
              <a:gdLst>
                <a:gd name="connsiteX0" fmla="*/ 0 w 2919727"/>
                <a:gd name="connsiteY0" fmla="*/ 0 h 360040"/>
                <a:gd name="connsiteX1" fmla="*/ 2919727 w 2919727"/>
                <a:gd name="connsiteY1" fmla="*/ 0 h 360040"/>
                <a:gd name="connsiteX2" fmla="*/ 2919727 w 2919727"/>
                <a:gd name="connsiteY2" fmla="*/ 360040 h 360040"/>
                <a:gd name="connsiteX3" fmla="*/ 0 w 2919727"/>
                <a:gd name="connsiteY3" fmla="*/ 360040 h 360040"/>
                <a:gd name="connsiteX4" fmla="*/ 0 w 2919727"/>
                <a:gd name="connsiteY4" fmla="*/ 0 h 360040"/>
                <a:gd name="connsiteX0" fmla="*/ 0 w 3018787"/>
                <a:gd name="connsiteY0" fmla="*/ 0 h 360040"/>
                <a:gd name="connsiteX1" fmla="*/ 2919727 w 3018787"/>
                <a:gd name="connsiteY1" fmla="*/ 0 h 360040"/>
                <a:gd name="connsiteX2" fmla="*/ 3018787 w 3018787"/>
                <a:gd name="connsiteY2" fmla="*/ 360040 h 360040"/>
                <a:gd name="connsiteX3" fmla="*/ 0 w 3018787"/>
                <a:gd name="connsiteY3" fmla="*/ 360040 h 360040"/>
                <a:gd name="connsiteX4" fmla="*/ 0 w 3018787"/>
                <a:gd name="connsiteY4" fmla="*/ 0 h 360040"/>
                <a:gd name="connsiteX0" fmla="*/ 0 w 3059952"/>
                <a:gd name="connsiteY0" fmla="*/ 0 h 360040"/>
                <a:gd name="connsiteX1" fmla="*/ 2919727 w 3059952"/>
                <a:gd name="connsiteY1" fmla="*/ 0 h 360040"/>
                <a:gd name="connsiteX2" fmla="*/ 3059952 w 3059952"/>
                <a:gd name="connsiteY2" fmla="*/ 360040 h 360040"/>
                <a:gd name="connsiteX3" fmla="*/ 0 w 3059952"/>
                <a:gd name="connsiteY3" fmla="*/ 360040 h 360040"/>
                <a:gd name="connsiteX4" fmla="*/ 0 w 3059952"/>
                <a:gd name="connsiteY4" fmla="*/ 0 h 36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59952" h="360040">
                  <a:moveTo>
                    <a:pt x="0" y="0"/>
                  </a:moveTo>
                  <a:lnTo>
                    <a:pt x="2919727" y="0"/>
                  </a:lnTo>
                  <a:lnTo>
                    <a:pt x="3059952" y="360040"/>
                  </a:lnTo>
                  <a:lnTo>
                    <a:pt x="0" y="3600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3BC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88189" y="5235014"/>
              <a:ext cx="4635360" cy="18320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>
              <a:defPPr>
                <a:defRPr lang="ru-RU"/>
              </a:defPPr>
              <a:lvl1pPr marL="12700" algn="ctr">
                <a:spcBef>
                  <a:spcPts val="100"/>
                </a:spcBef>
                <a:defRPr sz="2000" b="1"/>
              </a:lvl1pPr>
            </a:lstStyle>
            <a:p>
              <a:pPr marL="127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Деятельность </a:t>
              </a:r>
              <a:r>
                <a:rPr lang="ru-RU" sz="1400" kern="0" dirty="0">
                  <a:solidFill>
                    <a:prstClr val="white"/>
                  </a:solidFill>
                  <a:latin typeface="Calibri"/>
                </a:rPr>
                <a:t>ОГРАНИЧЕНА</a:t>
              </a:r>
              <a:r>
                <a:rPr kumimoji="0" lang="ru-RU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1319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24606" y="-19753"/>
            <a:ext cx="113801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ДЛЯ СУБЪЕКТОВ МСП, ДЕЯТЕЛЬНОСТЬ КОТОРЫХ </a:t>
            </a:r>
            <a:r>
              <a:rPr lang="ru-RU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ОГРАНИЧЕНА </a:t>
            </a:r>
            <a:r>
              <a:rPr lang="ru-RU" sz="2400" b="1" dirty="0">
                <a:solidFill>
                  <a:srgbClr val="002060"/>
                </a:solidFill>
              </a:rPr>
              <a:t>В СВЯЗИ С РАСПРОСТРАНЕНИЕМ НОВОЙ КОРОНАВИРУСНОЙ ИНФЕКЦИИ (COVID-19)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6799" y="977453"/>
            <a:ext cx="116683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</a:rPr>
              <a:t>1. Услуги ресторанов, кафе, столовых, буфетов, баров, закусочных и иных предприятий общественного питания (код ОКВЭД 2: 56)</a:t>
            </a:r>
          </a:p>
        </p:txBody>
      </p:sp>
      <p:sp>
        <p:nvSpPr>
          <p:cNvPr id="24" name="Прямоугольник 17"/>
          <p:cNvSpPr/>
          <p:nvPr/>
        </p:nvSpPr>
        <p:spPr>
          <a:xfrm>
            <a:off x="212653" y="1341381"/>
            <a:ext cx="4566365" cy="313007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prstClr val="white"/>
                </a:solidFill>
                <a:latin typeface="Calibri"/>
              </a:rPr>
              <a:t>ДЕЯТЕЛЬНОСТЬ ХОЗЯЙСТВУЮЩИХ СУБЪЕКТОВ ДОПУСКАЕТСЯ: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Прямоугольник 17"/>
          <p:cNvSpPr/>
          <p:nvPr/>
        </p:nvSpPr>
        <p:spPr>
          <a:xfrm>
            <a:off x="212653" y="786838"/>
            <a:ext cx="2837101" cy="238436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prstClr val="white"/>
                </a:solidFill>
                <a:latin typeface="Calibri"/>
              </a:rPr>
              <a:t>ВИД ДЕЯТЕЛЬНОСТИ: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2653" y="3193007"/>
            <a:ext cx="11475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200" i="1" dirty="0">
                <a:solidFill>
                  <a:srgbClr val="0070C0"/>
                </a:solidFill>
              </a:rPr>
              <a:t>ПРИМЕЧАНИЕ: Работают в штатном режиме объекты общественного питания расположенные на вокзалах, автовокзалах, в аэропортах, на остановочных пунктах РЖД, вдоль дорог федерального, регионального, межмуниципального значения, предназначенные для оказания услуг участникам дорожного движения по пути их следования по междугородним маршрутам, без проведения банкетов, </a:t>
            </a:r>
            <a:r>
              <a:rPr lang="ru-RU" sz="1200" i="1" dirty="0" err="1">
                <a:solidFill>
                  <a:srgbClr val="0070C0"/>
                </a:solidFill>
              </a:rPr>
              <a:t>корпоративов</a:t>
            </a:r>
            <a:r>
              <a:rPr lang="ru-RU" sz="1200" i="1" dirty="0">
                <a:solidFill>
                  <a:srgbClr val="0070C0"/>
                </a:solidFill>
              </a:rPr>
              <a:t>, других торжественных мероприятий.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5455" y="5871391"/>
            <a:ext cx="1163046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50" dirty="0">
                <a:solidFill>
                  <a:srgbClr val="FF0000"/>
                </a:solidFill>
              </a:rPr>
              <a:t>ВНИМАНИЕ!!! НЕ ДОПУСКАЕТСЯ функционирование танцевальных площадок (танцевальных зон), дискотек, проведения банкетов, </a:t>
            </a:r>
            <a:r>
              <a:rPr lang="ru-RU" sz="1350" dirty="0" err="1">
                <a:solidFill>
                  <a:srgbClr val="FF0000"/>
                </a:solidFill>
              </a:rPr>
              <a:t>корпоративов</a:t>
            </a:r>
            <a:r>
              <a:rPr lang="ru-RU" sz="1350" dirty="0">
                <a:solidFill>
                  <a:srgbClr val="FF0000"/>
                </a:solidFill>
              </a:rPr>
              <a:t>, других торжественных мероприятий, за исключением, проведения торжественных мероприятий (свадеб) на открытом воздухе с ограничением количества присутствующих не более 30 человек.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9754" y="4262583"/>
            <a:ext cx="8637940" cy="1244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1400" b="1" u="sng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 19 июля 2021 года услуги </a:t>
            </a:r>
            <a:r>
              <a:rPr lang="ru-RU" sz="1400" b="1" u="sng" dirty="0" err="1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фудкортов</a:t>
            </a:r>
            <a:r>
              <a:rPr lang="ru-RU" sz="1400" b="1" u="sng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допускаются при:</a:t>
            </a:r>
            <a:endParaRPr lang="ru-RU" sz="1400" b="1" u="sng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1. обеспечении выбора блюд и напитков бесконтактным способом (с помощью электронных меню); </a:t>
            </a:r>
            <a:endParaRPr lang="ru-RU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2. исключении приема наличных денежных средств для оплаты;</a:t>
            </a:r>
            <a:endParaRPr lang="ru-RU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3. соблюдении расстояния между столами не менее 2 метров; </a:t>
            </a:r>
            <a:endParaRPr lang="ru-RU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4. направлении уведомления о начале работы в на адрес электронной почты potreb@govirk.ru.</a:t>
            </a:r>
            <a:endParaRPr lang="ru-RU" sz="14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503" y="4287957"/>
            <a:ext cx="1884464" cy="1292701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856770"/>
              </p:ext>
            </p:extLst>
          </p:nvPr>
        </p:nvGraphicFramePr>
        <p:xfrm>
          <a:off x="389410" y="1698804"/>
          <a:ext cx="11163089" cy="1587881"/>
        </p:xfrm>
        <a:graphic>
          <a:graphicData uri="http://schemas.openxmlformats.org/drawingml/2006/table">
            <a:tbl>
              <a:tblPr/>
              <a:tblGrid>
                <a:gridCol w="5493942">
                  <a:extLst>
                    <a:ext uri="{9D8B030D-6E8A-4147-A177-3AD203B41FA5}">
                      <a16:colId xmlns:a16="http://schemas.microsoft.com/office/drawing/2014/main" val="2689475138"/>
                    </a:ext>
                  </a:extLst>
                </a:gridCol>
                <a:gridCol w="5669147">
                  <a:extLst>
                    <a:ext uri="{9D8B030D-6E8A-4147-A177-3AD203B41FA5}">
                      <a16:colId xmlns:a16="http://schemas.microsoft.com/office/drawing/2014/main" val="2198703746"/>
                    </a:ext>
                  </a:extLst>
                </a:gridCol>
              </a:tblGrid>
              <a:tr h="1162050"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При обслуживании на вынос;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При доставке заказов;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При работе столовых, буфетов, кафе и иных предприятий питания для работников организаций;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При заполнении обеденного зала посетителями не более 50% от установленной нормы;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При рассадке посетителей за одним столом с соблюдением социальной дистанции (1,5 - 2 метра);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При режиме работы с 6.00 до 23-00 часов по местному времени;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При проведении торжественных мероприятий (свадеб) на открытом воздухе с ограничением количества присутствующих не более 30 человек.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3711853"/>
                  </a:ext>
                </a:extLst>
              </a:tr>
            </a:tbl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 flipV="1">
            <a:off x="174726" y="3959381"/>
            <a:ext cx="11592458" cy="24938"/>
          </a:xfrm>
          <a:prstGeom prst="line">
            <a:avLst/>
          </a:prstGeom>
          <a:ln w="1587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973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24606" y="66955"/>
            <a:ext cx="113801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ДЛЯ СУБЪЕКТОВ МСП, ДЕЯТЕЛЬНОСТЬ КОТОРЫХ </a:t>
            </a:r>
            <a:r>
              <a:rPr lang="ru-RU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ОГРАНИЧЕНА </a:t>
            </a:r>
            <a:r>
              <a:rPr lang="ru-RU" sz="2400" b="1" dirty="0">
                <a:solidFill>
                  <a:srgbClr val="002060"/>
                </a:solidFill>
              </a:rPr>
              <a:t>В СВЯЗИ С РАСПРОСТРАНЕНИЕМ НОВОЙ КОРОНАВИРУСНОЙ ИНФЕКЦИИ (COVID-19)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37591" y="1165130"/>
            <a:ext cx="115474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</a:rPr>
              <a:t>2. Услуги санаторно-курортных организаций (санаториев), санаторно-оздоровительных детских лагерей круглогодичного действия (код ОКВЭД: 86.90.4)</a:t>
            </a:r>
          </a:p>
        </p:txBody>
      </p:sp>
      <p:sp>
        <p:nvSpPr>
          <p:cNvPr id="24" name="Прямоугольник 17"/>
          <p:cNvSpPr/>
          <p:nvPr/>
        </p:nvSpPr>
        <p:spPr>
          <a:xfrm>
            <a:off x="295780" y="1702338"/>
            <a:ext cx="4566365" cy="345997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ru-RU" sz="1200" b="1" dirty="0">
                <a:solidFill>
                  <a:prstClr val="white"/>
                </a:solidFill>
              </a:rPr>
              <a:t>ДОПУСКАЕТСЯ </a:t>
            </a:r>
            <a:r>
              <a:rPr lang="ru-RU" sz="1200" b="1" dirty="0">
                <a:solidFill>
                  <a:prstClr val="white"/>
                </a:solidFill>
                <a:latin typeface="Calibri"/>
              </a:rPr>
              <a:t>ДЕЯТЕЛЬНОСТЬ: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Прямоугольник 17"/>
          <p:cNvSpPr/>
          <p:nvPr/>
        </p:nvSpPr>
        <p:spPr>
          <a:xfrm>
            <a:off x="295780" y="959507"/>
            <a:ext cx="2837101" cy="242356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prstClr val="white"/>
                </a:solidFill>
                <a:latin typeface="Calibri"/>
              </a:rPr>
              <a:t>ВИД ДЕЯТЕЛЬНОСТИ: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7591" y="2034556"/>
            <a:ext cx="1124067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для размещения организованных групп в соответствии с заключенными ранее государственными контрактами для лечения и профилактики пациентов с профессиональными заболеваниями, ветеранов труда, льготных категорий граждан, в том числе категории «мать и дитя»;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для размещения лиц, находящихся в служебных командировках или служебных поездках;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при допуске к работе сотрудников организаций со справками об отсутствии заболевания </a:t>
            </a:r>
            <a:r>
              <a:rPr lang="ru-RU" sz="1400" dirty="0" err="1">
                <a:solidFill>
                  <a:srgbClr val="0070C0"/>
                </a:solidFill>
              </a:rPr>
              <a:t>коронавирусной</a:t>
            </a:r>
            <a:r>
              <a:rPr lang="ru-RU" sz="1400" dirty="0">
                <a:solidFill>
                  <a:srgbClr val="0070C0"/>
                </a:solidFill>
              </a:rPr>
              <a:t> инфекцией, выданными не ранее, чем за семь дней до выхода на работу;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при условии направления не позднее, чем за 5 дней до начала (возобновления) деятельности, уведомления о деятельности по предоставлению мест для временного проживания, в агентство по туризму Иркутской области.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6685" y="3856766"/>
            <a:ext cx="11489269" cy="2590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400" u="sng" dirty="0">
                <a:solidFill>
                  <a:srgbClr val="002060"/>
                </a:solidFill>
              </a:rPr>
              <a:t>С 12 июля 2021 года </a:t>
            </a:r>
            <a:r>
              <a:rPr lang="ru-RU" sz="1400" dirty="0">
                <a:solidFill>
                  <a:srgbClr val="002060"/>
                </a:solidFill>
              </a:rPr>
              <a:t>при наличии у потребителя услуг (за исключением лиц в возрасте не старше 18 лет) документов, подтверждающих: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1. получение первого компонента вакцины против COVID-19 или полного курса вакцинации против COVID-19 (сертификат о прохождении вакцинации против COVID-19, полученный с использованием Единого портала государственных и муниципальных услуг (www.gosuslugi.ru), в электронном виде (на бумажном носителе) либо справка медицинской организации о прохождении вакцинации против COVID-19) (с 1 августа 2021 года - документов, подтверждающих получение полного курса вакцинации против COVID-19); </a:t>
            </a:r>
            <a:endParaRPr lang="ru-RU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2.  отрицательный результат лабораторного исследования на COVID-19 методом полимеразной цепной реакции (ПЦР) в электронном виде (на бумажном носителе), выданный не ранее чем за 72 часа до вселения (размещения); </a:t>
            </a:r>
            <a:endParaRPr lang="ru-RU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3.   для лиц, перенесших заболевание COVID-19, справка (заключение) медицинской организации или результаты лабораторного исследования на наличие иммуноглобулина </a:t>
            </a:r>
            <a:r>
              <a:rPr lang="ru-RU" sz="1400" dirty="0" err="1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IgG</a:t>
            </a: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к COVID-19 в диапазоне положительного индекса позитивности, который вычисляется в соответствии с инструкцией к тест-системе для иммуноферментного анализа (ИФА), полученные не ранее 6 месяцев до вселения (размещения).</a:t>
            </a:r>
            <a:endParaRPr lang="ru-RU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endParaRPr lang="ru-RU" sz="1350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5780" y="6204543"/>
            <a:ext cx="11547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solidFill>
                  <a:srgbClr val="FF0000"/>
                </a:solidFill>
              </a:rPr>
              <a:t>ВНИМАНИЕ!!!  Деятельность хозяйствующих субъектов, не включенных в Реестр, не допускается</a:t>
            </a:r>
          </a:p>
        </p:txBody>
      </p:sp>
    </p:spTree>
    <p:extLst>
      <p:ext uri="{BB962C8B-B14F-4D97-AF65-F5344CB8AC3E}">
        <p14:creationId xmlns:p14="http://schemas.microsoft.com/office/powerpoint/2010/main" val="448211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24605" y="20266"/>
            <a:ext cx="113801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ДЛЯ СУБЪЕКТОВ МСП, ДЕЯТЕЛЬНОСТЬ КОТОРЫХ </a:t>
            </a:r>
            <a:r>
              <a:rPr lang="ru-RU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ОГРАНИЧЕНА </a:t>
            </a:r>
            <a:r>
              <a:rPr lang="ru-RU" sz="2400" b="1" dirty="0">
                <a:solidFill>
                  <a:srgbClr val="002060"/>
                </a:solidFill>
              </a:rPr>
              <a:t>В СВЯЗИ С РАСПРОСТРАНЕНИЕМ НОВОЙ КОРОНАВИРУСНОЙ ИНФЕКЦИИ (COVID-19)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5780" y="1032562"/>
            <a:ext cx="115474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</a:rPr>
              <a:t>3. Услуги по предоставлению мест для временного проживания (код ОКВЭД: 55) на территории </a:t>
            </a:r>
            <a:r>
              <a:rPr lang="ru-RU" sz="1600" dirty="0" err="1">
                <a:solidFill>
                  <a:srgbClr val="002060"/>
                </a:solidFill>
              </a:rPr>
              <a:t>Ольхонского</a:t>
            </a:r>
            <a:r>
              <a:rPr lang="ru-RU" sz="1600" dirty="0">
                <a:solidFill>
                  <a:srgbClr val="002060"/>
                </a:solidFill>
              </a:rPr>
              <a:t> р-</a:t>
            </a:r>
            <a:r>
              <a:rPr lang="ru-RU" sz="1600" dirty="0" err="1">
                <a:solidFill>
                  <a:srgbClr val="002060"/>
                </a:solidFill>
              </a:rPr>
              <a:t>го</a:t>
            </a:r>
            <a:r>
              <a:rPr lang="ru-RU" sz="1600" dirty="0">
                <a:solidFill>
                  <a:srgbClr val="002060"/>
                </a:solidFill>
              </a:rPr>
              <a:t> МО, Иркутского р-</a:t>
            </a:r>
            <a:r>
              <a:rPr lang="ru-RU" sz="1600" dirty="0" err="1">
                <a:solidFill>
                  <a:srgbClr val="002060"/>
                </a:solidFill>
              </a:rPr>
              <a:t>го</a:t>
            </a:r>
            <a:r>
              <a:rPr lang="ru-RU" sz="1600" dirty="0">
                <a:solidFill>
                  <a:srgbClr val="002060"/>
                </a:solidFill>
              </a:rPr>
              <a:t> МО, МО </a:t>
            </a:r>
            <a:r>
              <a:rPr lang="ru-RU" sz="1600" dirty="0" err="1">
                <a:solidFill>
                  <a:srgbClr val="002060"/>
                </a:solidFill>
              </a:rPr>
              <a:t>Слюдянский</a:t>
            </a:r>
            <a:r>
              <a:rPr lang="ru-RU" sz="1600" dirty="0">
                <a:solidFill>
                  <a:srgbClr val="002060"/>
                </a:solidFill>
              </a:rPr>
              <a:t> район</a:t>
            </a:r>
          </a:p>
        </p:txBody>
      </p:sp>
      <p:sp>
        <p:nvSpPr>
          <p:cNvPr id="24" name="Прямоугольник 17"/>
          <p:cNvSpPr/>
          <p:nvPr/>
        </p:nvSpPr>
        <p:spPr>
          <a:xfrm>
            <a:off x="295781" y="1617337"/>
            <a:ext cx="11433478" cy="313584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prstClr val="white"/>
                </a:solidFill>
                <a:latin typeface="Calibri"/>
              </a:rPr>
              <a:t>ДЕЯТЕЛЬНОСТЬ ХОЗЯЙСТВУЮЩИХ СУБЪЕКТОВ ОСУЩЕСТВЛЯЕТСЯ ПРИ ОДНОВРЕМЕННОМ СОБЛЮДЕНИИ СЛЕДУЮЩИХ УСЛОВИЙ: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Прямоугольник 17"/>
          <p:cNvSpPr/>
          <p:nvPr/>
        </p:nvSpPr>
        <p:spPr>
          <a:xfrm>
            <a:off x="295780" y="852157"/>
            <a:ext cx="2837101" cy="241067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prstClr val="white"/>
                </a:solidFill>
                <a:latin typeface="Calibri"/>
              </a:rPr>
              <a:t>ВИД ДЕЯТЕЛЬНОСТИ: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6119" y="1925115"/>
            <a:ext cx="11477119" cy="4526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для гостиницы, отеля, базы отдыха - с условием одноместного (семейного) размещения в номере, имеющем отдельный вход с улицы;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для туристской базы - с условием одноместного (семейного) размещения в номере, имеющем отдельный вход с улицы;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для </a:t>
            </a:r>
            <a:r>
              <a:rPr lang="ru-RU" sz="1400" dirty="0" err="1">
                <a:solidFill>
                  <a:srgbClr val="0070C0"/>
                </a:solidFill>
              </a:rPr>
              <a:t>апартотеля</a:t>
            </a:r>
            <a:r>
              <a:rPr lang="ru-RU" sz="1400" dirty="0">
                <a:solidFill>
                  <a:srgbClr val="0070C0"/>
                </a:solidFill>
              </a:rPr>
              <a:t>, кемпинга, при наличии на территории отдельно стоящих сооружений, с условием одноместного (семейного) размещения в них, без доступа к местам общего пользования;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для комплексов апартаментов - с условием одноместного (семейного) размещения в номере, имеющем отдельный вход с улицы;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для фермерского гостевого дома - с условием одноместного (семейного) размещения в номере, имеющем отдельный вход с улицы;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при загрузке не более 50 % от номерного фонда;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при направлении не позднее, чем за 5 дней до начала (возобновления) деятельности, уведомления о деятельности по предоставлению мест для временного проживания, в агентство по туризму Иркутской области. </a:t>
            </a:r>
          </a:p>
          <a:p>
            <a:pPr algn="just"/>
            <a:endParaRPr lang="ru-RU" sz="1400" dirty="0">
              <a:solidFill>
                <a:srgbClr val="0070C0"/>
              </a:solidFill>
            </a:endParaRPr>
          </a:p>
          <a:p>
            <a:pPr algn="just"/>
            <a:r>
              <a:rPr lang="ru-RU" sz="1400" u="sng" dirty="0">
                <a:solidFill>
                  <a:srgbClr val="0070C0"/>
                </a:solidFill>
              </a:rPr>
              <a:t>С 12 июля 2021 года </a:t>
            </a:r>
            <a:r>
              <a:rPr lang="ru-RU" sz="1400" dirty="0">
                <a:solidFill>
                  <a:srgbClr val="0070C0"/>
                </a:solidFill>
              </a:rPr>
              <a:t>при наличии у потребителя услуг (за исключением лиц в возрасте не старше 18 лет) документов, подтверждающих:</a:t>
            </a:r>
          </a:p>
          <a:p>
            <a:pPr lvl="0" algn="just">
              <a:lnSpc>
                <a:spcPct val="107000"/>
              </a:lnSpc>
            </a:pPr>
            <a:r>
              <a:rPr lang="ru-RU" sz="14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1.</a:t>
            </a: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получение первого компонента вакцины против COVID-19 или полного курса вакцинации против COVID-19 (сертификат о прохождении вакцинации против COVID-19, полученный с использованием Единого портала государственных и муниципальных услуг (www.gosuslugi.ru), в электронном виде (на бумажном носителе) либо справка медицинской организации о прохождении вакцинации против COVID-19) (с 1 августа 2021 года - документов, подтверждающих получение полного курса вакцинации против COVID-19); </a:t>
            </a:r>
            <a:endParaRPr lang="ru-RU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2. отрицательный результат лабораторного исследования на COVID-19 методом полимеразной цепной реакции (ПЦР) в электронном виде (на бумажном носителе), выданный не ранее чем за 72 часа до вселения (размещения); </a:t>
            </a:r>
            <a:endParaRPr lang="ru-RU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3. для лиц, перенесших заболевание COVID-19, справка (заключение) медицинской организации или результаты лабораторного исследования на наличие иммуноглобулина </a:t>
            </a:r>
            <a:r>
              <a:rPr lang="ru-RU" sz="1400" dirty="0" err="1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IgG</a:t>
            </a:r>
            <a:r>
              <a:rPr lang="ru-RU" sz="14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к COVID-19 в диапазоне положительного индекса позитивности, который вычисляется в соответствии с инструкцией к тест-системе для иммуноферментного анализа (ИФА), полученные не ранее 6 месяцев до вселения (размещения).</a:t>
            </a:r>
            <a:endParaRPr lang="ru-RU" sz="14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5780" y="6421576"/>
            <a:ext cx="11547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solidFill>
                  <a:srgbClr val="FF0000"/>
                </a:solidFill>
              </a:rPr>
              <a:t>ВНИМАНИЕ!!! Деятельность хозяйствующих субъектов, не включенных в Реестр, не допускается.</a:t>
            </a:r>
          </a:p>
        </p:txBody>
      </p:sp>
    </p:spTree>
    <p:extLst>
      <p:ext uri="{BB962C8B-B14F-4D97-AF65-F5344CB8AC3E}">
        <p14:creationId xmlns:p14="http://schemas.microsoft.com/office/powerpoint/2010/main" val="3596597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24607" y="164767"/>
            <a:ext cx="113801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ДЛЯ СУБЪЕКТОВ МСП, ДЕЯТЕЛЬНОСТЬ КОТОРЫХ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ОГРАНИЧЕНА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СВЯЗИ С РАСПРОСТРАНЕНИЕМ НОВОЙ КОРОНАВИРУСНОЙ ИНФЕКЦИИ (COVID-19)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3590" y="1558376"/>
            <a:ext cx="112482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>
                <a:solidFill>
                  <a:srgbClr val="002060"/>
                </a:solidFill>
                <a:latin typeface="Calibri"/>
              </a:rPr>
              <a:t>4</a:t>
            </a:r>
            <a:r>
              <a:rPr lang="ru-RU" dirty="0">
                <a:solidFill>
                  <a:srgbClr val="002060"/>
                </a:solidFill>
              </a:rPr>
              <a:t>. Деятельность в области розничной торговли непродовольственными товарами (коды ОКВЭД: 47.19.1, 47.19.2, 47.4, 47.5, 47.6, 47.7) </a:t>
            </a:r>
          </a:p>
        </p:txBody>
      </p:sp>
      <p:sp>
        <p:nvSpPr>
          <p:cNvPr id="24" name="Прямоугольник 17"/>
          <p:cNvSpPr/>
          <p:nvPr/>
        </p:nvSpPr>
        <p:spPr>
          <a:xfrm>
            <a:off x="295780" y="2315202"/>
            <a:ext cx="4566365" cy="345997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ДЕЯТЕЛЬНОСТЬ ХОЗЯЙСТВУЮЩИХ СУБЪЕКТОВ ДОПУСКАЕТСЯ:</a:t>
            </a:r>
          </a:p>
        </p:txBody>
      </p:sp>
      <p:sp>
        <p:nvSpPr>
          <p:cNvPr id="28" name="Прямоугольник 17"/>
          <p:cNvSpPr/>
          <p:nvPr/>
        </p:nvSpPr>
        <p:spPr>
          <a:xfrm>
            <a:off x="295780" y="1174651"/>
            <a:ext cx="2837101" cy="345997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ВИД ДЕЯТЕЛЬНОСТИ: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04446" y="2771694"/>
            <a:ext cx="1125831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dirty="0">
                <a:solidFill>
                  <a:srgbClr val="0070C0"/>
                </a:solidFill>
                <a:latin typeface="Calibri"/>
              </a:rPr>
              <a:t>1. если </a:t>
            </a:r>
            <a:r>
              <a:rPr lang="ru-RU" sz="1400" dirty="0">
                <a:solidFill>
                  <a:srgbClr val="0070C0"/>
                </a:solidFill>
              </a:rPr>
              <a:t>величина торгового зала хозяйствующего субъекта не превышает 800 кв. метров при наличии отдельного наружного (уличного) входа.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</a:t>
            </a:r>
            <a:r>
              <a:rPr kumimoji="0" lang="ru-RU" sz="1400" b="1" i="1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ЗА ИСКЛЮЧЕНИЕМ:</a:t>
            </a:r>
            <a:r>
              <a:rPr kumimoji="0" lang="ru-RU" sz="1400" b="1" i="1" u="sng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аптечных организации;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хозяйствующих субъектов, обеспечивающих население товарами первой необходимости.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ru-RU" sz="1400" dirty="0">
              <a:solidFill>
                <a:srgbClr val="0070C0"/>
              </a:solidFill>
            </a:endParaRPr>
          </a:p>
          <a:p>
            <a:pPr lvl="0" algn="just"/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 при розничной торговли мебелью;</a:t>
            </a:r>
          </a:p>
          <a:p>
            <a:pPr lvl="0" algn="just"/>
            <a:r>
              <a:rPr lang="ru-RU" sz="1400" dirty="0">
                <a:solidFill>
                  <a:srgbClr val="0070C0"/>
                </a:solidFill>
                <a:latin typeface="Calibri"/>
              </a:rPr>
              <a:t>3</a:t>
            </a:r>
            <a:r>
              <a:rPr lang="ru-RU" sz="1400" dirty="0">
                <a:solidFill>
                  <a:srgbClr val="0070C0"/>
                </a:solidFill>
              </a:rPr>
              <a:t>. при розничной торговли ювелирными изделиями;</a:t>
            </a:r>
          </a:p>
          <a:p>
            <a:pPr lvl="0" algn="just"/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4. при продаже непродовольственными товарами дистанционным способом;</a:t>
            </a:r>
          </a:p>
          <a:p>
            <a:pPr lvl="0" algn="just"/>
            <a:r>
              <a:rPr lang="ru-RU" sz="1400" dirty="0">
                <a:solidFill>
                  <a:srgbClr val="0070C0"/>
                </a:solidFill>
              </a:rPr>
              <a:t>5. при реализации товаров, входящих хотя бы в одну группу товаров, указанных в перечнях непродовольственных товаров первой необходимости, устанавливаемых Правительством Российской Федерации и Правительством Иркутской области, вправе реализовывать товары.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3722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42036" y="385450"/>
            <a:ext cx="113801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ДЛЯ СУБЪЕКТОВ МСП, ДЕЯТЕЛЬНОСТЬ КОТОРЫХ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ОГРАНИЧЕНА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СВЯЗИ С РАСПРОСТРАНЕНИЕМ НОВОЙ КОРОНАВИРУСНОЙ ИНФЕКЦИИ (COVID-19)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42036" y="1984217"/>
            <a:ext cx="112482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Услуги музеев (код ОКВЭД 2: 91.02), услуги ботанических садов, зоопарков (код ОКВЭД: 91.04.1)  </a:t>
            </a:r>
          </a:p>
        </p:txBody>
      </p:sp>
      <p:sp>
        <p:nvSpPr>
          <p:cNvPr id="24" name="Прямоугольник 17"/>
          <p:cNvSpPr/>
          <p:nvPr/>
        </p:nvSpPr>
        <p:spPr>
          <a:xfrm>
            <a:off x="442036" y="2588708"/>
            <a:ext cx="4566365" cy="321300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ДЕЯТЕЛЬНОСТЬ ХОЗЯЙСТВУЮЩИХ СУБЪЕКТОВ ДОПУСКАЕТСЯ:</a:t>
            </a:r>
          </a:p>
        </p:txBody>
      </p:sp>
      <p:sp>
        <p:nvSpPr>
          <p:cNvPr id="28" name="Прямоугольник 17"/>
          <p:cNvSpPr/>
          <p:nvPr/>
        </p:nvSpPr>
        <p:spPr>
          <a:xfrm>
            <a:off x="442036" y="1495893"/>
            <a:ext cx="2837101" cy="270432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ВИД ДЕЯТЕЛЬНОСТИ: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42035" y="3059764"/>
            <a:ext cx="10721957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при условии заполнения ботанического сада не более 50% от установленного количества посетителей;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деятельность зоопарков допускается для проведения индивидуальных и групповых экскурсий с количеством не более 5 человек;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деятельность музеев допускается для проведения индивидуальных и групповых экскурсий с количеством не более 5 человек при условии проведения экскурсии для неорганизованной группы, и более 5 человек при условии проведения экскурсии для организованной группы, и обеспечением дистанции между группами и посетителями 1,5 - 2 метра.</a:t>
            </a:r>
          </a:p>
        </p:txBody>
      </p:sp>
    </p:spTree>
    <p:extLst>
      <p:ext uri="{BB962C8B-B14F-4D97-AF65-F5344CB8AC3E}">
        <p14:creationId xmlns:p14="http://schemas.microsoft.com/office/powerpoint/2010/main" val="356474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58662" y="-58456"/>
            <a:ext cx="113801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ДЛЯ СУБЪЕКТОВ МСП, ДЕЯТЕЛЬНОСТЬ КОТОРЫХ </a:t>
            </a:r>
            <a:r>
              <a:rPr lang="ru-RU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ОГРАНИЧЕНА </a:t>
            </a:r>
            <a:r>
              <a:rPr lang="ru-RU" sz="2400" b="1" dirty="0">
                <a:solidFill>
                  <a:srgbClr val="002060"/>
                </a:solidFill>
              </a:rPr>
              <a:t>В СВЯЗИ С РАСПРОСТРАНЕНИЕМ НОВОЙ КОРОНАВИРУСНОЙ ИНФЕКЦИИ (COVID-19)</a:t>
            </a:r>
          </a:p>
        </p:txBody>
      </p:sp>
      <p:sp>
        <p:nvSpPr>
          <p:cNvPr id="9" name="Прямоугольник 17"/>
          <p:cNvSpPr/>
          <p:nvPr/>
        </p:nvSpPr>
        <p:spPr>
          <a:xfrm>
            <a:off x="240625" y="1179770"/>
            <a:ext cx="2837101" cy="345997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prstClr val="white"/>
                </a:solidFill>
                <a:latin typeface="Calibri"/>
              </a:rPr>
              <a:t>ВИД ДЕЯТЕЛЬНОСТИ: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Прямоугольник 17"/>
          <p:cNvSpPr/>
          <p:nvPr/>
        </p:nvSpPr>
        <p:spPr>
          <a:xfrm>
            <a:off x="240625" y="2391638"/>
            <a:ext cx="4566365" cy="298206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prstClr val="white"/>
                </a:solidFill>
                <a:latin typeface="Calibri"/>
              </a:rPr>
              <a:t>ДЕЯТЕЛЬНОСТЬ ХОЗЯЙСТВУЮЩИХ СУБЪЕКТОВ ДОПУСКАЕТСЯ: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0625" y="1514783"/>
            <a:ext cx="115982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</a:rPr>
              <a:t>6. Услуги фитнес-центров (фитнес-залов) и других объектов физической культуры и спорта, в том числе секций (кружков) (код ОКВЭД: 93)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40626" y="2689844"/>
            <a:ext cx="11598214" cy="3539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проведении физкультурных и спортивных мероприятий, включенных в Единый календарный план межрегиональных, всероссийских и международных физкультурных мероприятий, и спортивных мероприятий, в открытых и закрытых объектах спорта при условии отсутствия зрителей, спортивных мероприятий с количеством участников не более 50 человек на открытом воздухе без зрителей.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ВНИМАНИЕ!!! </a:t>
            </a:r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12 июля 2021 года для допуска к занятию спортом потребитель услуг (за исключением лиц в возрасте не старше 18 лет) представляет один из документов, подтверждающих: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1. получение первого компонента вакцины против COVID-19 или полного курса вакцинации против COVID-19 (сертификат о прохождении вакцинации против COVID-19, полученный с использованием Единого портала государственных и муниципальных услуг (www.gosuslugi.ru), в электронном виде (на бумажном носителе) либо справка медицинской организации о прохождении вакцинации против COVID-19) (с 1 августа 2021 года - документов, подтверждающих получение полного курса вакцинации против COVID-19);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2. отрицательный результат лабораторного исследования на COVID-19 методом полимеразной цепной реакции (ПЦР) в электронном виде (на бумажном носителе), выданный не ранее чем за 72 часа до начала занятий спортом;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3. для лиц, перенесших заболевание COVID-19, справка (заключение) медицинской организации или результаты лабораторного исследования на наличие иммуноглобулина </a:t>
            </a:r>
            <a:r>
              <a:rPr lang="ru-RU" sz="14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IgG</a:t>
            </a:r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 COVID-19 в диапазоне положительного индекса позитивности, который вычисляется в соответствии с инструкцией к тест-системе для иммуноферментного анализа (ИФА), полученные не ранее 6 месяцев до начала занятий спортом. 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032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13816" y="280584"/>
            <a:ext cx="113801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ДЛЯ СУБЪЕКТОВ МСП, ДЕЯТЕЛЬНОСТЬ КОТОРЫХ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ОГРАНИЧЕНА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СВЯЗИ С РАСПРОСТРАНЕНИЕМ НОВОЙ КОРОНАВИРУСНОЙ ИНФЕКЦИИ (COVID-19)</a:t>
            </a:r>
          </a:p>
        </p:txBody>
      </p:sp>
      <p:sp>
        <p:nvSpPr>
          <p:cNvPr id="24" name="Прямоугольник 17"/>
          <p:cNvSpPr/>
          <p:nvPr/>
        </p:nvSpPr>
        <p:spPr>
          <a:xfrm>
            <a:off x="240625" y="2254419"/>
            <a:ext cx="4566365" cy="301590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ДЕЯТЕЛЬНОСТЬ ХОЗЯЙСТВУЮЩИХ СУБЪЕКТОВ ДОПУСКАЕТСЯ:</a:t>
            </a:r>
          </a:p>
        </p:txBody>
      </p:sp>
      <p:sp>
        <p:nvSpPr>
          <p:cNvPr id="28" name="Прямоугольник 17"/>
          <p:cNvSpPr/>
          <p:nvPr/>
        </p:nvSpPr>
        <p:spPr>
          <a:xfrm>
            <a:off x="295779" y="1261301"/>
            <a:ext cx="2837101" cy="270432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ВИД ДЕЯТЕЛЬНОСТИ: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14895" y="2708327"/>
            <a:ext cx="1042416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dirty="0">
                <a:solidFill>
                  <a:srgbClr val="0070C0"/>
                </a:solidFill>
              </a:rPr>
              <a:t> 1. при условии заполнения плавательной чаши бассейна посетителями не более 50% от установленной норм;</a:t>
            </a:r>
          </a:p>
          <a:p>
            <a:pPr lvl="0" algn="just"/>
            <a:endParaRPr lang="ru-RU" sz="1400" dirty="0">
              <a:solidFill>
                <a:srgbClr val="0070C0"/>
              </a:solidFill>
            </a:endParaRPr>
          </a:p>
          <a:p>
            <a:pPr lvl="0" algn="just"/>
            <a:r>
              <a:rPr lang="ru-RU" sz="1400" dirty="0">
                <a:solidFill>
                  <a:srgbClr val="0070C0"/>
                </a:solidFill>
              </a:rPr>
              <a:t> 2. при условии соблюдения методических рекомендаций:</a:t>
            </a:r>
          </a:p>
          <a:p>
            <a:pPr lvl="0" algn="just"/>
            <a:endParaRPr lang="ru-RU" sz="900" dirty="0">
              <a:solidFill>
                <a:srgbClr val="0070C0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«МР 3.1/2.1.0184-20 Рекомендации по организации работы спортивных организаций в условиях сохранения рисков распространения COVID-19. Методические рекомендации» (утверждены Главным государственным санитарным врачом Российской Федерации 25 мая 2020 года);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70C0"/>
                </a:solidFill>
              </a:rPr>
              <a:t>«МР 3.1/2.1.0192-20.3.1. Профилактика инфекционных болезней. 2.1. Коммунальная гигиена. Рекомендации по профилактике новой </a:t>
            </a:r>
            <a:r>
              <a:rPr lang="ru-RU" sz="1400" dirty="0" err="1">
                <a:solidFill>
                  <a:srgbClr val="0070C0"/>
                </a:solidFill>
              </a:rPr>
              <a:t>коронавирусной</a:t>
            </a:r>
            <a:r>
              <a:rPr lang="ru-RU" sz="1400" dirty="0">
                <a:solidFill>
                  <a:srgbClr val="0070C0"/>
                </a:solidFill>
              </a:rPr>
              <a:t> инфекции (COVID-19) в учреждениях физической культуры и спорта (открытых и закрытых спортивных сооружениях, физкультурно-оздоровительных комплексах, плавательных бассейнах и фитнес-клубах). Методические рекомендации» </a:t>
            </a:r>
            <a:r>
              <a:rPr lang="ru-RU" sz="1400" dirty="0">
                <a:solidFill>
                  <a:srgbClr val="002060"/>
                </a:solidFill>
              </a:rPr>
              <a:t>(утверждены Главным государственным санитарным врачом Российской Федерации 4 июня 2020 года).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0625" y="1619898"/>
            <a:ext cx="51122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</a:rPr>
              <a:t>7. Услуги плавательных бассейнов (код ОКВЭД 2: 93.11) </a:t>
            </a:r>
          </a:p>
        </p:txBody>
      </p:sp>
    </p:spTree>
    <p:extLst>
      <p:ext uri="{BB962C8B-B14F-4D97-AF65-F5344CB8AC3E}">
        <p14:creationId xmlns:p14="http://schemas.microsoft.com/office/powerpoint/2010/main" val="2167491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31084" y="215508"/>
            <a:ext cx="113801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ДЛЯ СУБЪЕКТОВ МСП, ДЕЯТЕЛЬНОСТЬ КОТОРЫХ 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ОГРАНИЧЕНА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СВЯЗИ С РАСПРОСТРАНЕНИЕМ НОВОЙ КОРОНАВИРУСНОЙ ИНФЕКЦИИ (COVID-19)</a:t>
            </a:r>
          </a:p>
        </p:txBody>
      </p:sp>
      <p:sp>
        <p:nvSpPr>
          <p:cNvPr id="9" name="Прямоугольник 17"/>
          <p:cNvSpPr/>
          <p:nvPr/>
        </p:nvSpPr>
        <p:spPr>
          <a:xfrm>
            <a:off x="295778" y="1290759"/>
            <a:ext cx="2837101" cy="277613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ВИД ДЕЯТЕЛЬНОСТИ:</a:t>
            </a:r>
          </a:p>
        </p:txBody>
      </p:sp>
      <p:sp>
        <p:nvSpPr>
          <p:cNvPr id="11" name="Прямоугольник 17"/>
          <p:cNvSpPr/>
          <p:nvPr/>
        </p:nvSpPr>
        <p:spPr>
          <a:xfrm>
            <a:off x="295778" y="1906926"/>
            <a:ext cx="4566365" cy="229876"/>
          </a:xfrm>
          <a:custGeom>
            <a:avLst/>
            <a:gdLst>
              <a:gd name="connsiteX0" fmla="*/ 0 w 2919727"/>
              <a:gd name="connsiteY0" fmla="*/ 0 h 360040"/>
              <a:gd name="connsiteX1" fmla="*/ 2919727 w 2919727"/>
              <a:gd name="connsiteY1" fmla="*/ 0 h 360040"/>
              <a:gd name="connsiteX2" fmla="*/ 2919727 w 2919727"/>
              <a:gd name="connsiteY2" fmla="*/ 360040 h 360040"/>
              <a:gd name="connsiteX3" fmla="*/ 0 w 2919727"/>
              <a:gd name="connsiteY3" fmla="*/ 360040 h 360040"/>
              <a:gd name="connsiteX4" fmla="*/ 0 w 2919727"/>
              <a:gd name="connsiteY4" fmla="*/ 0 h 360040"/>
              <a:gd name="connsiteX0" fmla="*/ 0 w 3018787"/>
              <a:gd name="connsiteY0" fmla="*/ 0 h 360040"/>
              <a:gd name="connsiteX1" fmla="*/ 2919727 w 3018787"/>
              <a:gd name="connsiteY1" fmla="*/ 0 h 360040"/>
              <a:gd name="connsiteX2" fmla="*/ 3018787 w 3018787"/>
              <a:gd name="connsiteY2" fmla="*/ 360040 h 360040"/>
              <a:gd name="connsiteX3" fmla="*/ 0 w 3018787"/>
              <a:gd name="connsiteY3" fmla="*/ 360040 h 360040"/>
              <a:gd name="connsiteX4" fmla="*/ 0 w 3018787"/>
              <a:gd name="connsiteY4" fmla="*/ 0 h 360040"/>
              <a:gd name="connsiteX0" fmla="*/ 0 w 3059952"/>
              <a:gd name="connsiteY0" fmla="*/ 0 h 360040"/>
              <a:gd name="connsiteX1" fmla="*/ 2919727 w 3059952"/>
              <a:gd name="connsiteY1" fmla="*/ 0 h 360040"/>
              <a:gd name="connsiteX2" fmla="*/ 3059952 w 3059952"/>
              <a:gd name="connsiteY2" fmla="*/ 360040 h 360040"/>
              <a:gd name="connsiteX3" fmla="*/ 0 w 3059952"/>
              <a:gd name="connsiteY3" fmla="*/ 360040 h 360040"/>
              <a:gd name="connsiteX4" fmla="*/ 0 w 3059952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9952" h="360040">
                <a:moveTo>
                  <a:pt x="0" y="0"/>
                </a:moveTo>
                <a:lnTo>
                  <a:pt x="2919727" y="0"/>
                </a:lnTo>
                <a:lnTo>
                  <a:pt x="3059952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rgbClr val="43BC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ДЕЯТЕЛЬНОСТЬ ХОЗЯЙСТВУЮЩИХ СУБЪЕКТОВ ДОПУСКАЕТСЯ: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85470" y="1568372"/>
            <a:ext cx="115982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8. Услуги кинотеатров (кинозалов) (код ОКВЭД 2: 59.14)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7447" y="2184539"/>
            <a:ext cx="11247120" cy="4241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соблюдении методических рекомендаций «МР 3.1/2.1.0189-20. 3.1. Профилактика инфекционных болезней. 2.1. Коммунальная гигиена. Рекомендации по проведению профилактических мероприятий по предупреждению распространения новой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коронавирусной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инфекции (COVID-19) в кинотеатрах. Методические рекомендации» (утверждены Главным государственным санитарным врачом Российской Федерации 27 мая 2020 года);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условии заполнения кинозала посетителями не более 50% от установленной нормы.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ВНИМАНИЕ!!!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12 июля 2021 года предоставление услуг возможно при наличии у потребителя услуг (за исключением лиц в возрасте не старше 18 лет) представляет один из документов, подтверждающих: 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1. получение первого компонента вакцины против COVID-19 или полного курса вакцинации против COVID-19 (сертификат о прохождении вакцинации против COVID-19, полученный с использованием Единого портала государственных и муниципальных услуг (www.gosuslugi.ru), в электронном виде (на бумажном носителе) либо справка медицинской организации о прохождении вакцинации против COVID-19) (с 1 августа 2021 года - документов, подтверждающих получение полного курса вакцинации против COVID-19); 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2. отрицательный результат лабораторного исследования на COVID-19 методом полимеразной цепной реакции (ПЦР) в электронном виде (на бумажном носителе), выданный не ранее чем за 72 часа до посещения кинотеатра (кинозала); 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3. для лиц, перенесших заболевание COVID-19, справка (заключение) медицинской организации или результаты лабораторного исследования на наличие иммуноглобулина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IgG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 COVID-19 в диапазоне положительного индекса позитивности, который вычисляется в соответствии с инструкцией к тест-системе для иммуноферментного анализа (ИФА), полученные не ранее 6 месяцев до посещения кинотеатра (кинозала).</a:t>
            </a:r>
          </a:p>
        </p:txBody>
      </p:sp>
    </p:spTree>
    <p:extLst>
      <p:ext uri="{BB962C8B-B14F-4D97-AF65-F5344CB8AC3E}">
        <p14:creationId xmlns:p14="http://schemas.microsoft.com/office/powerpoint/2010/main" val="33643080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17098</TotalTime>
  <Words>2426</Words>
  <Application>Microsoft Office PowerPoint</Application>
  <PresentationFormat>Широкоэкранный</PresentationFormat>
  <Paragraphs>124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Дарья Владимировна Ботавина</dc:creator>
  <cp:lastModifiedBy>Дарья Игоревна Башаева</cp:lastModifiedBy>
  <cp:revision>791</cp:revision>
  <cp:lastPrinted>2021-07-08T04:24:18Z</cp:lastPrinted>
  <dcterms:created xsi:type="dcterms:W3CDTF">2020-02-20T04:31:41Z</dcterms:created>
  <dcterms:modified xsi:type="dcterms:W3CDTF">2021-07-09T04:55:03Z</dcterms:modified>
</cp:coreProperties>
</file>